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2" r:id="rId2"/>
    <p:sldMasterId id="2147483704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3" r:id="rId16"/>
    <p:sldId id="274" r:id="rId17"/>
    <p:sldId id="275" r:id="rId18"/>
    <p:sldId id="276" r:id="rId19"/>
    <p:sldId id="277" r:id="rId20"/>
    <p:sldId id="278" r:id="rId21"/>
    <p:sldId id="268" r:id="rId22"/>
    <p:sldId id="270" r:id="rId23"/>
    <p:sldId id="271" r:id="rId24"/>
    <p:sldId id="272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D5E8D4"/>
    <a:srgbClr val="DAE8FC"/>
    <a:srgbClr val="FFFFFF"/>
    <a:srgbClr val="003A5D"/>
    <a:srgbClr val="A2C4C9"/>
    <a:srgbClr val="F9CB9C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4"/>
    <p:restoredTop sz="96327"/>
  </p:normalViewPr>
  <p:slideViewPr>
    <p:cSldViewPr snapToGrid="0" snapToObjects="1">
      <p:cViewPr>
        <p:scale>
          <a:sx n="75" d="100"/>
          <a:sy n="75" d="100"/>
        </p:scale>
        <p:origin x="626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89F51-911B-48B6-BA15-95EF0C108FB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C50AE-6DE7-488A-BCA8-0767BD66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35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2FFA2-B5BA-19F1-5628-9FCCA7C5C329}"/>
              </a:ext>
            </a:extLst>
          </p:cNvPr>
          <p:cNvSpPr txBox="1"/>
          <p:nvPr userDrawn="1"/>
        </p:nvSpPr>
        <p:spPr>
          <a:xfrm>
            <a:off x="103910" y="6292735"/>
            <a:ext cx="77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1FB497D-A7FF-4BDA-BBE9-28C92E3C0D2C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azyzaya/CloudGNNIntr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1079" y="2109657"/>
            <a:ext cx="8893250" cy="2441160"/>
          </a:xfrm>
        </p:spPr>
        <p:txBody>
          <a:bodyPr/>
          <a:lstStyle/>
          <a:p>
            <a:r>
              <a:rPr lang="en-US" sz="6000" dirty="0"/>
              <a:t>Graph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4681" y="3109780"/>
            <a:ext cx="8389575" cy="1752600"/>
          </a:xfrm>
        </p:spPr>
        <p:txBody>
          <a:bodyPr/>
          <a:lstStyle/>
          <a:p>
            <a:r>
              <a:rPr lang="en-US" sz="2400" dirty="0"/>
              <a:t>What they are, how to build them, and their applications</a:t>
            </a:r>
          </a:p>
          <a:p>
            <a:endParaRPr lang="en-US" dirty="0"/>
          </a:p>
          <a:p>
            <a:r>
              <a:rPr lang="en-US" dirty="0"/>
              <a:t>Isaiah J. King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25A7D1-BCE6-B55F-3CAF-E3869AD7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WL-Isomorphism Exercise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D366DA-E3A3-F0E3-B8B3-723F53A7BAA8}"/>
              </a:ext>
            </a:extLst>
          </p:cNvPr>
          <p:cNvSpPr/>
          <p:nvPr/>
        </p:nvSpPr>
        <p:spPr>
          <a:xfrm>
            <a:off x="2148840" y="1915160"/>
            <a:ext cx="548640" cy="5486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EECFB7-76DF-82FB-D260-6E3965B8431A}"/>
              </a:ext>
            </a:extLst>
          </p:cNvPr>
          <p:cNvSpPr/>
          <p:nvPr/>
        </p:nvSpPr>
        <p:spPr>
          <a:xfrm>
            <a:off x="1346200" y="2616200"/>
            <a:ext cx="548640" cy="5486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37172F-DFA3-C9D1-A671-DD179BD69106}"/>
              </a:ext>
            </a:extLst>
          </p:cNvPr>
          <p:cNvSpPr/>
          <p:nvPr/>
        </p:nvSpPr>
        <p:spPr>
          <a:xfrm>
            <a:off x="3048000" y="2616200"/>
            <a:ext cx="548640" cy="5486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196FEE-1118-A95C-744D-7FFA2D97778C}"/>
              </a:ext>
            </a:extLst>
          </p:cNvPr>
          <p:cNvSpPr/>
          <p:nvPr/>
        </p:nvSpPr>
        <p:spPr>
          <a:xfrm>
            <a:off x="1346200" y="3870960"/>
            <a:ext cx="548640" cy="5486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BF1C6B-AD53-1A50-2F5A-08E57CB79EB5}"/>
              </a:ext>
            </a:extLst>
          </p:cNvPr>
          <p:cNvSpPr/>
          <p:nvPr/>
        </p:nvSpPr>
        <p:spPr>
          <a:xfrm>
            <a:off x="3098800" y="3870960"/>
            <a:ext cx="548640" cy="548640"/>
          </a:xfrm>
          <a:prstGeom prst="ellipse">
            <a:avLst/>
          </a:prstGeom>
          <a:solidFill>
            <a:srgbClr val="003A5D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B74E9C-90C1-2C91-03E1-60E95780C093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1814494" y="2383454"/>
            <a:ext cx="414692" cy="3130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76D8D-0B4D-0CCF-E2E2-3B0447AA919E}"/>
              </a:ext>
            </a:extLst>
          </p:cNvPr>
          <p:cNvCxnSpPr>
            <a:cxnSpLocks/>
            <a:stCxn id="4" idx="5"/>
            <a:endCxn id="6" idx="1"/>
          </p:cNvCxnSpPr>
          <p:nvPr/>
        </p:nvCxnSpPr>
        <p:spPr>
          <a:xfrm>
            <a:off x="2617134" y="2383454"/>
            <a:ext cx="511212" cy="3130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ACDDF3-EB76-F953-923A-179F55013E7B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1620520" y="3164840"/>
            <a:ext cx="0" cy="7061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8CA76E-7C0A-C805-5808-49879AAB0C41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 flipV="1">
            <a:off x="1894840" y="3084494"/>
            <a:ext cx="1233506" cy="1060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5CF4D1D-4F32-B289-3D5B-D742EB6E6F0B}"/>
              </a:ext>
            </a:extLst>
          </p:cNvPr>
          <p:cNvSpPr/>
          <p:nvPr/>
        </p:nvSpPr>
        <p:spPr>
          <a:xfrm>
            <a:off x="4170680" y="3870960"/>
            <a:ext cx="548640" cy="548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4A6142-3D63-AE82-EB9E-AAC0691C95E6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647440" y="4145280"/>
            <a:ext cx="5232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234D3-4C20-DE99-836D-71ADF76C35A2}"/>
              </a:ext>
            </a:extLst>
          </p:cNvPr>
          <p:cNvSpPr/>
          <p:nvPr/>
        </p:nvSpPr>
        <p:spPr>
          <a:xfrm>
            <a:off x="8365826" y="1834814"/>
            <a:ext cx="548640" cy="5486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182E52-F080-5B0C-6EBE-C2ACB820D1B0}"/>
              </a:ext>
            </a:extLst>
          </p:cNvPr>
          <p:cNvSpPr/>
          <p:nvPr/>
        </p:nvSpPr>
        <p:spPr>
          <a:xfrm>
            <a:off x="7563186" y="2535854"/>
            <a:ext cx="548640" cy="5486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005546-831C-B9C5-E1F1-4C16773638DE}"/>
              </a:ext>
            </a:extLst>
          </p:cNvPr>
          <p:cNvSpPr/>
          <p:nvPr/>
        </p:nvSpPr>
        <p:spPr>
          <a:xfrm>
            <a:off x="9264986" y="2535854"/>
            <a:ext cx="548640" cy="5486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EBA298F-7E4F-F48D-596F-DB03A1BFA035}"/>
              </a:ext>
            </a:extLst>
          </p:cNvPr>
          <p:cNvSpPr/>
          <p:nvPr/>
        </p:nvSpPr>
        <p:spPr>
          <a:xfrm>
            <a:off x="7563186" y="3790614"/>
            <a:ext cx="548640" cy="5486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0E7D5C-59CD-F2EC-85B9-A3635918996D}"/>
              </a:ext>
            </a:extLst>
          </p:cNvPr>
          <p:cNvSpPr/>
          <p:nvPr/>
        </p:nvSpPr>
        <p:spPr>
          <a:xfrm>
            <a:off x="9315786" y="3790614"/>
            <a:ext cx="548640" cy="548640"/>
          </a:xfrm>
          <a:prstGeom prst="ellipse">
            <a:avLst/>
          </a:prstGeom>
          <a:solidFill>
            <a:srgbClr val="003A5D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17AF24-72BD-40D4-5ADD-9C51E102FDF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8031480" y="2303108"/>
            <a:ext cx="414692" cy="3130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1F32F0-FEB8-CC8B-7752-FBB44E0607D4}"/>
              </a:ext>
            </a:extLst>
          </p:cNvPr>
          <p:cNvCxnSpPr>
            <a:cxnSpLocks/>
            <a:stCxn id="26" idx="5"/>
            <a:endCxn id="28" idx="1"/>
          </p:cNvCxnSpPr>
          <p:nvPr/>
        </p:nvCxnSpPr>
        <p:spPr>
          <a:xfrm>
            <a:off x="8834120" y="2303108"/>
            <a:ext cx="511212" cy="3130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FA7204-D3C8-4224-F668-2C207E3480B9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>
          <a:xfrm>
            <a:off x="7837506" y="3084494"/>
            <a:ext cx="0" cy="7061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E35E36-45D5-F816-0C82-315C7887CC37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8111826" y="4064934"/>
            <a:ext cx="12039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0BDBB5B-153C-C42C-C0FA-50B046FADFCE}"/>
              </a:ext>
            </a:extLst>
          </p:cNvPr>
          <p:cNvSpPr/>
          <p:nvPr/>
        </p:nvSpPr>
        <p:spPr>
          <a:xfrm>
            <a:off x="10452772" y="2535854"/>
            <a:ext cx="548640" cy="548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56FB579-628F-54DB-E63F-23DA80B63ACF}"/>
              </a:ext>
            </a:extLst>
          </p:cNvPr>
          <p:cNvCxnSpPr>
            <a:cxnSpLocks/>
            <a:stCxn id="28" idx="6"/>
            <a:endCxn id="35" idx="2"/>
          </p:cNvCxnSpPr>
          <p:nvPr/>
        </p:nvCxnSpPr>
        <p:spPr>
          <a:xfrm>
            <a:off x="9813626" y="2810174"/>
            <a:ext cx="6391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Not Equal 40">
            <a:extLst>
              <a:ext uri="{FF2B5EF4-FFF2-40B4-BE49-F238E27FC236}">
                <a16:creationId xmlns:a16="http://schemas.microsoft.com/office/drawing/2014/main" id="{91D5809E-0CEE-B2D0-AE36-34DC0ADE05A5}"/>
              </a:ext>
            </a:extLst>
          </p:cNvPr>
          <p:cNvSpPr/>
          <p:nvPr/>
        </p:nvSpPr>
        <p:spPr>
          <a:xfrm>
            <a:off x="5422902" y="2890520"/>
            <a:ext cx="1346195" cy="85852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9B425F-E401-0FE9-AFC1-7F2927A90032}"/>
              </a:ext>
            </a:extLst>
          </p:cNvPr>
          <p:cNvSpPr txBox="1"/>
          <p:nvPr/>
        </p:nvSpPr>
        <p:spPr>
          <a:xfrm>
            <a:off x="5801602" y="2202190"/>
            <a:ext cx="62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173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49289EF2-326A-4926-8364-CCA150B01DB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18315" y="1584007"/>
            <a:ext cx="10219348" cy="408889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AD04C6-073C-DC40-A20E-112C2593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8518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C27381-24A6-76E0-6802-D5C5111F12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Graph summarization</a:t>
            </a:r>
          </a:p>
          <a:p>
            <a:pPr marL="1143000" lvl="1" indent="-457200"/>
            <a:r>
              <a:rPr lang="en-US" dirty="0"/>
              <a:t>Condensing the information of a graph into a single vector</a:t>
            </a:r>
          </a:p>
          <a:p>
            <a:pPr marL="1143000" lvl="1" indent="-457200"/>
            <a:r>
              <a:rPr lang="en-US" dirty="0"/>
              <a:t>Comparing graph vectors tells us something about the two graphs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Node representation</a:t>
            </a:r>
          </a:p>
          <a:p>
            <a:pPr marL="1143000" lvl="1" indent="-457200"/>
            <a:r>
              <a:rPr lang="en-US" dirty="0"/>
              <a:t>Iteration 1: how many edges each node has</a:t>
            </a:r>
          </a:p>
          <a:p>
            <a:pPr marL="1143000" lvl="1" indent="-457200"/>
            <a:r>
              <a:rPr lang="en-US" dirty="0"/>
              <a:t>Iteration 2: how many edges each node’s neighbor has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Message passing</a:t>
            </a:r>
          </a:p>
          <a:p>
            <a:pPr marL="1143000" lvl="1" indent="-457200"/>
            <a:r>
              <a:rPr lang="en-US" dirty="0"/>
              <a:t>Important mechanism for GNNs</a:t>
            </a:r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ECDEE1-F968-850D-CE1F-B018872C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715617"/>
            <a:ext cx="10483326" cy="975070"/>
          </a:xfrm>
        </p:spPr>
        <p:txBody>
          <a:bodyPr/>
          <a:lstStyle/>
          <a:p>
            <a:r>
              <a:rPr lang="en-US" dirty="0"/>
              <a:t>Wait, what does this have to do with GNNs?</a:t>
            </a:r>
          </a:p>
        </p:txBody>
      </p:sp>
    </p:spTree>
    <p:extLst>
      <p:ext uri="{BB962C8B-B14F-4D97-AF65-F5344CB8AC3E}">
        <p14:creationId xmlns:p14="http://schemas.microsoft.com/office/powerpoint/2010/main" val="38111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674067-40EE-79E2-D809-0AAED4F5DD6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2331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General term for family of GNNs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Extends WL test</a:t>
            </a:r>
          </a:p>
          <a:p>
            <a:pPr marL="1143000" lvl="1" indent="-457200"/>
            <a:r>
              <a:rPr lang="en-US" dirty="0"/>
              <a:t>Pass vectors instead of numbers (also called WL-n test)</a:t>
            </a:r>
          </a:p>
          <a:p>
            <a:pPr marL="1143000" lvl="1" indent="-457200"/>
            <a:r>
              <a:rPr lang="en-US" dirty="0"/>
              <a:t>Aggregate and nonlinear transform instead of hashing </a:t>
            </a:r>
          </a:p>
          <a:p>
            <a:pPr marL="1143000" lvl="1" indent="-457200"/>
            <a:r>
              <a:rPr lang="en-US" dirty="0"/>
              <a:t>Allows for nodes to have input features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6A507-534F-6C8F-2FC2-7F1C692E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Neural Networks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4A2DB5-C05C-BACA-A41F-749C87F9E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4218516"/>
            <a:ext cx="73437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9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FC0C6-5016-0249-3006-85F87BA21D1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Aggregate(.) = Mean;  f(x) = sigmoid(x)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E4111F-8859-94A7-2CCD-7DDBEBD1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2449CE4B-11C8-1063-EA04-8AB0E06C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94" y="2482623"/>
            <a:ext cx="1533525" cy="2676525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89D48868-CBCC-5E69-5E11-079A58AF2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74799"/>
              </p:ext>
            </p:extLst>
          </p:nvPr>
        </p:nvGraphicFramePr>
        <p:xfrm>
          <a:off x="3390901" y="2822787"/>
          <a:ext cx="14181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84">
                  <a:extLst>
                    <a:ext uri="{9D8B030D-6E8A-4147-A177-3AD203B41FA5}">
                      <a16:colId xmlns:a16="http://schemas.microsoft.com/office/drawing/2014/main" val="804368343"/>
                    </a:ext>
                  </a:extLst>
                </a:gridCol>
                <a:gridCol w="709084">
                  <a:extLst>
                    <a:ext uri="{9D8B030D-6E8A-4147-A177-3AD203B41FA5}">
                      <a16:colId xmlns:a16="http://schemas.microsoft.com/office/drawing/2014/main" val="3814360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8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27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60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7268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B53BAF-3FEF-5B69-5C34-43E067D4918A}"/>
              </a:ext>
            </a:extLst>
          </p:cNvPr>
          <p:cNvCxnSpPr/>
          <p:nvPr/>
        </p:nvCxnSpPr>
        <p:spPr>
          <a:xfrm flipH="1" flipV="1">
            <a:off x="2717800" y="2904067"/>
            <a:ext cx="673101" cy="46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B51151-7885-47B1-ABB3-E6C86A8FF9C4}"/>
              </a:ext>
            </a:extLst>
          </p:cNvPr>
          <p:cNvCxnSpPr>
            <a:cxnSpLocks/>
          </p:cNvCxnSpPr>
          <p:nvPr/>
        </p:nvCxnSpPr>
        <p:spPr>
          <a:xfrm flipH="1" flipV="1">
            <a:off x="2069760" y="3562879"/>
            <a:ext cx="1291507" cy="18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A96DDB-4A90-C740-70A7-6298519C1EB6}"/>
              </a:ext>
            </a:extLst>
          </p:cNvPr>
          <p:cNvCxnSpPr/>
          <p:nvPr/>
        </p:nvCxnSpPr>
        <p:spPr>
          <a:xfrm flipH="1">
            <a:off x="2112433" y="4085167"/>
            <a:ext cx="1248834" cy="5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0E5CFA-8C42-6A05-3B75-185DB9DA94AA}"/>
              </a:ext>
            </a:extLst>
          </p:cNvPr>
          <p:cNvCxnSpPr/>
          <p:nvPr/>
        </p:nvCxnSpPr>
        <p:spPr>
          <a:xfrm flipH="1">
            <a:off x="2581653" y="4497493"/>
            <a:ext cx="779614" cy="33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16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FC0C6-5016-0249-3006-85F87BA21D1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Aggregate(.) = Mean;  f(x) = sigmoid(x)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E4111F-8859-94A7-2CCD-7DDBEBD1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2449CE4B-11C8-1063-EA04-8AB0E06C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94" y="2482623"/>
            <a:ext cx="1533525" cy="2676525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89D48868-CBCC-5E69-5E11-079A58AF2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30497"/>
              </p:ext>
            </p:extLst>
          </p:nvPr>
        </p:nvGraphicFramePr>
        <p:xfrm>
          <a:off x="3390901" y="2822787"/>
          <a:ext cx="14181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84">
                  <a:extLst>
                    <a:ext uri="{9D8B030D-6E8A-4147-A177-3AD203B41FA5}">
                      <a16:colId xmlns:a16="http://schemas.microsoft.com/office/drawing/2014/main" val="804368343"/>
                    </a:ext>
                  </a:extLst>
                </a:gridCol>
                <a:gridCol w="709084">
                  <a:extLst>
                    <a:ext uri="{9D8B030D-6E8A-4147-A177-3AD203B41FA5}">
                      <a16:colId xmlns:a16="http://schemas.microsoft.com/office/drawing/2014/main" val="3814360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8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27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60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7268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B53BAF-3FEF-5B69-5C34-43E067D4918A}"/>
              </a:ext>
            </a:extLst>
          </p:cNvPr>
          <p:cNvCxnSpPr/>
          <p:nvPr/>
        </p:nvCxnSpPr>
        <p:spPr>
          <a:xfrm flipH="1" flipV="1">
            <a:off x="2717800" y="2904067"/>
            <a:ext cx="673101" cy="46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B51151-7885-47B1-ABB3-E6C86A8FF9C4}"/>
              </a:ext>
            </a:extLst>
          </p:cNvPr>
          <p:cNvCxnSpPr>
            <a:cxnSpLocks/>
          </p:cNvCxnSpPr>
          <p:nvPr/>
        </p:nvCxnSpPr>
        <p:spPr>
          <a:xfrm flipH="1" flipV="1">
            <a:off x="2069760" y="3562879"/>
            <a:ext cx="1291507" cy="18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A96DDB-4A90-C740-70A7-6298519C1EB6}"/>
              </a:ext>
            </a:extLst>
          </p:cNvPr>
          <p:cNvCxnSpPr/>
          <p:nvPr/>
        </p:nvCxnSpPr>
        <p:spPr>
          <a:xfrm flipH="1">
            <a:off x="2112433" y="4085167"/>
            <a:ext cx="1248834" cy="5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0E5CFA-8C42-6A05-3B75-185DB9DA94AA}"/>
              </a:ext>
            </a:extLst>
          </p:cNvPr>
          <p:cNvCxnSpPr/>
          <p:nvPr/>
        </p:nvCxnSpPr>
        <p:spPr>
          <a:xfrm flipH="1">
            <a:off x="2581653" y="4497493"/>
            <a:ext cx="779614" cy="33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16">
            <a:extLst>
              <a:ext uri="{FF2B5EF4-FFF2-40B4-BE49-F238E27FC236}">
                <a16:creationId xmlns:a16="http://schemas.microsoft.com/office/drawing/2014/main" id="{8BE7EBC2-9E3D-9315-B761-984624C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84137"/>
              </p:ext>
            </p:extLst>
          </p:nvPr>
        </p:nvGraphicFramePr>
        <p:xfrm>
          <a:off x="6644218" y="2804538"/>
          <a:ext cx="14181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84">
                  <a:extLst>
                    <a:ext uri="{9D8B030D-6E8A-4147-A177-3AD203B41FA5}">
                      <a16:colId xmlns:a16="http://schemas.microsoft.com/office/drawing/2014/main" val="804368343"/>
                    </a:ext>
                  </a:extLst>
                </a:gridCol>
                <a:gridCol w="709084">
                  <a:extLst>
                    <a:ext uri="{9D8B030D-6E8A-4147-A177-3AD203B41FA5}">
                      <a16:colId xmlns:a16="http://schemas.microsoft.com/office/drawing/2014/main" val="3814360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8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27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60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7268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19BFDAAC-C50F-9C9F-A243-C27694E15731}"/>
              </a:ext>
            </a:extLst>
          </p:cNvPr>
          <p:cNvSpPr/>
          <p:nvPr/>
        </p:nvSpPr>
        <p:spPr>
          <a:xfrm>
            <a:off x="5096933" y="3586162"/>
            <a:ext cx="1325033" cy="516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</a:t>
            </a:r>
          </a:p>
        </p:txBody>
      </p:sp>
    </p:spTree>
    <p:extLst>
      <p:ext uri="{BB962C8B-B14F-4D97-AF65-F5344CB8AC3E}">
        <p14:creationId xmlns:p14="http://schemas.microsoft.com/office/powerpoint/2010/main" val="316297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FC0C6-5016-0249-3006-85F87BA21D1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Aggregate(.) = Mean;  f(x) = sigmoid(x)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E4111F-8859-94A7-2CCD-7DDBEBD1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2449CE4B-11C8-1063-EA04-8AB0E06C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94" y="2482623"/>
            <a:ext cx="1533525" cy="2676525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89D48868-CBCC-5E69-5E11-079A58AF2778}"/>
              </a:ext>
            </a:extLst>
          </p:cNvPr>
          <p:cNvGraphicFramePr>
            <a:graphicFrameLocks noGrp="1"/>
          </p:cNvGraphicFramePr>
          <p:nvPr/>
        </p:nvGraphicFramePr>
        <p:xfrm>
          <a:off x="3390901" y="2822787"/>
          <a:ext cx="14181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84">
                  <a:extLst>
                    <a:ext uri="{9D8B030D-6E8A-4147-A177-3AD203B41FA5}">
                      <a16:colId xmlns:a16="http://schemas.microsoft.com/office/drawing/2014/main" val="804368343"/>
                    </a:ext>
                  </a:extLst>
                </a:gridCol>
                <a:gridCol w="709084">
                  <a:extLst>
                    <a:ext uri="{9D8B030D-6E8A-4147-A177-3AD203B41FA5}">
                      <a16:colId xmlns:a16="http://schemas.microsoft.com/office/drawing/2014/main" val="3814360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8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27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60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7268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B53BAF-3FEF-5B69-5C34-43E067D4918A}"/>
              </a:ext>
            </a:extLst>
          </p:cNvPr>
          <p:cNvCxnSpPr/>
          <p:nvPr/>
        </p:nvCxnSpPr>
        <p:spPr>
          <a:xfrm flipH="1" flipV="1">
            <a:off x="2717800" y="2904067"/>
            <a:ext cx="673101" cy="46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B51151-7885-47B1-ABB3-E6C86A8FF9C4}"/>
              </a:ext>
            </a:extLst>
          </p:cNvPr>
          <p:cNvCxnSpPr>
            <a:cxnSpLocks/>
          </p:cNvCxnSpPr>
          <p:nvPr/>
        </p:nvCxnSpPr>
        <p:spPr>
          <a:xfrm flipH="1" flipV="1">
            <a:off x="2069760" y="3562879"/>
            <a:ext cx="1291507" cy="18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A96DDB-4A90-C740-70A7-6298519C1EB6}"/>
              </a:ext>
            </a:extLst>
          </p:cNvPr>
          <p:cNvCxnSpPr/>
          <p:nvPr/>
        </p:nvCxnSpPr>
        <p:spPr>
          <a:xfrm flipH="1">
            <a:off x="2112433" y="4085167"/>
            <a:ext cx="1248834" cy="5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0E5CFA-8C42-6A05-3B75-185DB9DA94AA}"/>
              </a:ext>
            </a:extLst>
          </p:cNvPr>
          <p:cNvCxnSpPr/>
          <p:nvPr/>
        </p:nvCxnSpPr>
        <p:spPr>
          <a:xfrm flipH="1">
            <a:off x="2581653" y="4497493"/>
            <a:ext cx="779614" cy="33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16">
            <a:extLst>
              <a:ext uri="{FF2B5EF4-FFF2-40B4-BE49-F238E27FC236}">
                <a16:creationId xmlns:a16="http://schemas.microsoft.com/office/drawing/2014/main" id="{8BE7EBC2-9E3D-9315-B761-984624C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6271"/>
              </p:ext>
            </p:extLst>
          </p:nvPr>
        </p:nvGraphicFramePr>
        <p:xfrm>
          <a:off x="6644218" y="2804538"/>
          <a:ext cx="14181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84">
                  <a:extLst>
                    <a:ext uri="{9D8B030D-6E8A-4147-A177-3AD203B41FA5}">
                      <a16:colId xmlns:a16="http://schemas.microsoft.com/office/drawing/2014/main" val="804368343"/>
                    </a:ext>
                  </a:extLst>
                </a:gridCol>
                <a:gridCol w="709084">
                  <a:extLst>
                    <a:ext uri="{9D8B030D-6E8A-4147-A177-3AD203B41FA5}">
                      <a16:colId xmlns:a16="http://schemas.microsoft.com/office/drawing/2014/main" val="3814360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8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27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60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7268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19BFDAAC-C50F-9C9F-A243-C27694E15731}"/>
              </a:ext>
            </a:extLst>
          </p:cNvPr>
          <p:cNvSpPr/>
          <p:nvPr/>
        </p:nvSpPr>
        <p:spPr>
          <a:xfrm>
            <a:off x="5096933" y="3586162"/>
            <a:ext cx="1325033" cy="516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</a:t>
            </a:r>
          </a:p>
        </p:txBody>
      </p:sp>
      <p:graphicFrame>
        <p:nvGraphicFramePr>
          <p:cNvPr id="6" name="Table 16">
            <a:extLst>
              <a:ext uri="{FF2B5EF4-FFF2-40B4-BE49-F238E27FC236}">
                <a16:creationId xmlns:a16="http://schemas.microsoft.com/office/drawing/2014/main" id="{E3B27ECC-F8FB-B613-BF41-6C09E09CA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00549"/>
              </p:ext>
            </p:extLst>
          </p:nvPr>
        </p:nvGraphicFramePr>
        <p:xfrm>
          <a:off x="9897535" y="2729283"/>
          <a:ext cx="14181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84">
                  <a:extLst>
                    <a:ext uri="{9D8B030D-6E8A-4147-A177-3AD203B41FA5}">
                      <a16:colId xmlns:a16="http://schemas.microsoft.com/office/drawing/2014/main" val="804368343"/>
                    </a:ext>
                  </a:extLst>
                </a:gridCol>
                <a:gridCol w="709084">
                  <a:extLst>
                    <a:ext uri="{9D8B030D-6E8A-4147-A177-3AD203B41FA5}">
                      <a16:colId xmlns:a16="http://schemas.microsoft.com/office/drawing/2014/main" val="3814360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8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27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60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7268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6F9738BC-0031-B338-7C3C-6C42162004FC}"/>
              </a:ext>
            </a:extLst>
          </p:cNvPr>
          <p:cNvSpPr/>
          <p:nvPr/>
        </p:nvSpPr>
        <p:spPr>
          <a:xfrm>
            <a:off x="8317444" y="3470644"/>
            <a:ext cx="1325033" cy="516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2399185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4111F-8859-94A7-2CCD-7DDBEBD1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2449CE4B-11C8-1063-EA04-8AB0E06C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74" y="2224715"/>
            <a:ext cx="1533525" cy="2676525"/>
          </a:xfrm>
          <a:prstGeom prst="rect">
            <a:avLst/>
          </a:prstGeom>
        </p:spPr>
      </p:pic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32D5EDA5-0A06-F7EA-2856-0A0739637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945703"/>
              </p:ext>
            </p:extLst>
          </p:nvPr>
        </p:nvGraphicFramePr>
        <p:xfrm>
          <a:off x="3862495" y="2635877"/>
          <a:ext cx="14181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84">
                  <a:extLst>
                    <a:ext uri="{9D8B030D-6E8A-4147-A177-3AD203B41FA5}">
                      <a16:colId xmlns:a16="http://schemas.microsoft.com/office/drawing/2014/main" val="804368343"/>
                    </a:ext>
                  </a:extLst>
                </a:gridCol>
                <a:gridCol w="709084">
                  <a:extLst>
                    <a:ext uri="{9D8B030D-6E8A-4147-A177-3AD203B41FA5}">
                      <a16:colId xmlns:a16="http://schemas.microsoft.com/office/drawing/2014/main" val="3814360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8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27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60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7268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202C61-2521-CDD3-61B8-EF42923923C2}"/>
              </a:ext>
            </a:extLst>
          </p:cNvPr>
          <p:cNvCxnSpPr>
            <a:cxnSpLocks/>
          </p:cNvCxnSpPr>
          <p:nvPr/>
        </p:nvCxnSpPr>
        <p:spPr>
          <a:xfrm>
            <a:off x="6888480" y="2224715"/>
            <a:ext cx="0" cy="28175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64D7B8-1BD8-4F7F-1336-8761B75E8187}"/>
              </a:ext>
            </a:extLst>
          </p:cNvPr>
          <p:cNvCxnSpPr>
            <a:cxnSpLocks/>
          </p:cNvCxnSpPr>
          <p:nvPr/>
        </p:nvCxnSpPr>
        <p:spPr>
          <a:xfrm flipH="1">
            <a:off x="6888480" y="5042225"/>
            <a:ext cx="29057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E1CD19-9E9F-5B57-95A5-F5CA8A879116}"/>
              </a:ext>
            </a:extLst>
          </p:cNvPr>
          <p:cNvSpPr txBox="1"/>
          <p:nvPr/>
        </p:nvSpPr>
        <p:spPr>
          <a:xfrm>
            <a:off x="9403081" y="4990677"/>
            <a:ext cx="706119" cy="37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67EE48-00D2-5D23-096C-65EE60CE56FD}"/>
              </a:ext>
            </a:extLst>
          </p:cNvPr>
          <p:cNvSpPr txBox="1"/>
          <p:nvPr/>
        </p:nvSpPr>
        <p:spPr>
          <a:xfrm>
            <a:off x="6906260" y="5079829"/>
            <a:ext cx="706119" cy="37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695670-B5FD-30F4-18A6-79406D562554}"/>
              </a:ext>
            </a:extLst>
          </p:cNvPr>
          <p:cNvSpPr txBox="1"/>
          <p:nvPr/>
        </p:nvSpPr>
        <p:spPr>
          <a:xfrm>
            <a:off x="6337302" y="4714754"/>
            <a:ext cx="706119" cy="37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A9D7FC-5CBA-7051-02B7-D2F94C26B38B}"/>
              </a:ext>
            </a:extLst>
          </p:cNvPr>
          <p:cNvSpPr txBox="1"/>
          <p:nvPr/>
        </p:nvSpPr>
        <p:spPr>
          <a:xfrm>
            <a:off x="6337302" y="2224056"/>
            <a:ext cx="706119" cy="37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CDFD20-EFA0-7A68-C1F5-F576BCEC7CE6}"/>
              </a:ext>
            </a:extLst>
          </p:cNvPr>
          <p:cNvSpPr/>
          <p:nvPr/>
        </p:nvSpPr>
        <p:spPr>
          <a:xfrm>
            <a:off x="9124364" y="4619068"/>
            <a:ext cx="299720" cy="294640"/>
          </a:xfrm>
          <a:prstGeom prst="ellipse">
            <a:avLst/>
          </a:prstGeom>
          <a:solidFill>
            <a:srgbClr val="D5E8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F19631-F3DE-414D-B839-B2732D695F9D}"/>
              </a:ext>
            </a:extLst>
          </p:cNvPr>
          <p:cNvSpPr/>
          <p:nvPr/>
        </p:nvSpPr>
        <p:spPr>
          <a:xfrm>
            <a:off x="8824644" y="4490077"/>
            <a:ext cx="299720" cy="294640"/>
          </a:xfrm>
          <a:prstGeom prst="ellipse">
            <a:avLst/>
          </a:prstGeom>
          <a:solidFill>
            <a:srgbClr val="DAE8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767881-D798-7B4E-EBC0-2AC16C390704}"/>
              </a:ext>
            </a:extLst>
          </p:cNvPr>
          <p:cNvSpPr/>
          <p:nvPr/>
        </p:nvSpPr>
        <p:spPr>
          <a:xfrm>
            <a:off x="7559039" y="3175893"/>
            <a:ext cx="299720" cy="294640"/>
          </a:xfrm>
          <a:prstGeom prst="ellipse">
            <a:avLst/>
          </a:prstGeom>
          <a:solidFill>
            <a:srgbClr val="D5E8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748E3ED-DCAD-05B0-0431-0F19AAE55F8A}"/>
              </a:ext>
            </a:extLst>
          </p:cNvPr>
          <p:cNvSpPr/>
          <p:nvPr/>
        </p:nvSpPr>
        <p:spPr>
          <a:xfrm>
            <a:off x="7259319" y="3073164"/>
            <a:ext cx="299720" cy="294640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4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F28540-6793-2E95-B0AA-866235BA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328" y="2453930"/>
            <a:ext cx="5221343" cy="975070"/>
          </a:xfrm>
        </p:spPr>
        <p:txBody>
          <a:bodyPr/>
          <a:lstStyle/>
          <a:p>
            <a:r>
              <a:rPr lang="en-US" dirty="0"/>
              <a:t>Some popular GNNs</a:t>
            </a:r>
          </a:p>
        </p:txBody>
      </p:sp>
    </p:spTree>
    <p:extLst>
      <p:ext uri="{BB962C8B-B14F-4D97-AF65-F5344CB8AC3E}">
        <p14:creationId xmlns:p14="http://schemas.microsoft.com/office/powerpoint/2010/main" val="10666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F33FE9-5331-A605-BE46-79E8D2CE16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396047"/>
            <a:ext cx="10515600" cy="36760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of the earliest MPNNs, still the go-to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D^½ A D^½ is the norm. adjacency matrix (calculated once)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By multiplying features by adj. mat., we’re efficiently doing mean message passing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Finally, multiply aggregated result by trainable param W and sigmoid result</a:t>
            </a:r>
          </a:p>
          <a:p>
            <a:r>
              <a:rPr lang="en-US" dirty="0">
                <a:solidFill>
                  <a:schemeClr val="bg1"/>
                </a:solidFill>
              </a:rPr>
              <a:t>Very similar to image Conv. Mathematically same as the convolution operator if node feats treated as signals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E711A0-8F53-21F8-B350-F4C64CC0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49857"/>
            <a:ext cx="10483326" cy="975070"/>
          </a:xfrm>
        </p:spPr>
        <p:txBody>
          <a:bodyPr/>
          <a:lstStyle/>
          <a:p>
            <a:r>
              <a:rPr lang="en-US" dirty="0"/>
              <a:t>Graph Convolutional Networks (GCN)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ADEE50-B46D-61B7-3FE1-3AEB87CDA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12" y="2210434"/>
            <a:ext cx="55816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1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1000" y="4838481"/>
            <a:ext cx="10972800" cy="461651"/>
          </a:xfrm>
        </p:spPr>
        <p:txBody>
          <a:bodyPr/>
          <a:lstStyle/>
          <a:p>
            <a:r>
              <a:rPr lang="en-US" dirty="0"/>
              <a:t>Social Networks		    Computer Networks		   	Images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1" y="449615"/>
            <a:ext cx="10483326" cy="975070"/>
          </a:xfrm>
        </p:spPr>
        <p:txBody>
          <a:bodyPr/>
          <a:lstStyle/>
          <a:p>
            <a:r>
              <a:rPr lang="en-US" dirty="0"/>
              <a:t>(Almost) Everything is a Graph</a:t>
            </a:r>
          </a:p>
        </p:txBody>
      </p:sp>
      <p:pic>
        <p:nvPicPr>
          <p:cNvPr id="1026" name="Picture 2" descr="Graph Theory for Skillted">
            <a:extLst>
              <a:ext uri="{FF2B5EF4-FFF2-40B4-BE49-F238E27FC236}">
                <a16:creationId xmlns:a16="http://schemas.microsoft.com/office/drawing/2014/main" id="{1CDAA6F9-EF4E-8809-6350-456B54225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0" y="2258212"/>
            <a:ext cx="3624948" cy="176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S2 Computing - COMPUTING THEORY - 5. Computer networks - The Schools of  King Edward VI in Birmingham">
            <a:extLst>
              <a:ext uri="{FF2B5EF4-FFF2-40B4-BE49-F238E27FC236}">
                <a16:creationId xmlns:a16="http://schemas.microsoft.com/office/drawing/2014/main" id="{6C70EFE1-9986-0E33-A45F-0E8A2F3CF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06" y="1702527"/>
            <a:ext cx="4182388" cy="27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xels | Create pixel art | Coding projects for kids and teens">
            <a:extLst>
              <a:ext uri="{FF2B5EF4-FFF2-40B4-BE49-F238E27FC236}">
                <a16:creationId xmlns:a16="http://schemas.microsoft.com/office/drawing/2014/main" id="{0BFE3DAF-6823-89AC-5305-84099E78F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665" y="1702527"/>
            <a:ext cx="2580269" cy="25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D5FDEB-8B63-059E-05F1-A1A8CD5E53E8}"/>
              </a:ext>
            </a:extLst>
          </p:cNvPr>
          <p:cNvSpPr txBox="1"/>
          <p:nvPr/>
        </p:nvSpPr>
        <p:spPr>
          <a:xfrm>
            <a:off x="677333" y="5992886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Img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src</a:t>
            </a:r>
            <a:r>
              <a:rPr lang="en-US" sz="1200" dirty="0">
                <a:solidFill>
                  <a:schemeClr val="bg1"/>
                </a:solidFill>
              </a:rPr>
              <a:t> (left to right)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https://blog.soton.ac.uk/skillted/2015/04/05/graph-theory-for-skillted/</a:t>
            </a:r>
          </a:p>
          <a:p>
            <a:r>
              <a:rPr lang="en-US" sz="1200" dirty="0">
                <a:solidFill>
                  <a:schemeClr val="bg1"/>
                </a:solidFill>
              </a:rPr>
              <a:t>https://www.schoolsofkingedwardvi.co.uk/ks2-computing-computing-theory-5-computer-networks/</a:t>
            </a:r>
          </a:p>
          <a:p>
            <a:r>
              <a:rPr lang="en-US" sz="1200" dirty="0">
                <a:solidFill>
                  <a:schemeClr val="bg1"/>
                </a:solidFill>
              </a:rPr>
              <a:t>https://projects.raspberrypi.org/en/projects/pixel-art-unplugged/1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433511-4D2B-B3B7-7828-FCF0694BEDE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525780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During the aggregation phase multiply node signals by trainable param </a:t>
            </a:r>
            <a:r>
              <a:rPr lang="en-US" i="1" dirty="0"/>
              <a:t>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Essentially does a weighted average instead of 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more than one </a:t>
            </a:r>
            <a:r>
              <a:rPr lang="en-US" i="1" dirty="0"/>
              <a:t>a</a:t>
            </a:r>
            <a:r>
              <a:rPr lang="en-US" dirty="0"/>
              <a:t> parameter to get “</a:t>
            </a:r>
            <a:r>
              <a:rPr lang="en-US" dirty="0" err="1"/>
              <a:t>multihead</a:t>
            </a:r>
            <a:r>
              <a:rPr lang="en-US" dirty="0"/>
              <a:t> attention”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9C6D4-F268-3BE0-3713-D05A251A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 (GAT)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681A8-4934-2EFF-7120-2F278BA4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0815" r="59289" b="28222"/>
          <a:stretch/>
        </p:blipFill>
        <p:spPr>
          <a:xfrm>
            <a:off x="6245192" y="1962573"/>
            <a:ext cx="5697888" cy="29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4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21309A-2F0A-D35E-5CFA-83C05B43C9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4404360"/>
            <a:ext cx="10515600" cy="8957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Show that MPNNs are weaker than WL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Prove that using MLP (standard neural net) as aggregator creates maximally expressive GNN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ABA27C-EB1C-ABC2-2F7D-7DB55B36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88897"/>
            <a:ext cx="10483326" cy="975070"/>
          </a:xfrm>
        </p:spPr>
        <p:txBody>
          <a:bodyPr/>
          <a:lstStyle/>
          <a:p>
            <a:r>
              <a:rPr lang="en-US" dirty="0"/>
              <a:t>Graph Isomorphism Networks (GIN)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A08A9-F4FE-C865-2715-76E98A4F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t="45333" r="58375" b="34593"/>
          <a:stretch/>
        </p:blipFill>
        <p:spPr>
          <a:xfrm>
            <a:off x="3224919" y="1085429"/>
            <a:ext cx="5742162" cy="1935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4EDE5-2143-DE79-DA20-0A451C40A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5" t="60222" r="58667" b="31407"/>
          <a:stretch/>
        </p:blipFill>
        <p:spPr>
          <a:xfrm>
            <a:off x="2133600" y="3152988"/>
            <a:ext cx="7835044" cy="11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4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7E78B7-1B30-AF7F-EA71-D468CFDEE9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063" y="1065847"/>
            <a:ext cx="1051560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Graph classification</a:t>
            </a:r>
          </a:p>
          <a:p>
            <a:pPr marL="1143000" lvl="1" indent="-457200"/>
            <a:r>
              <a:rPr lang="en-US" dirty="0"/>
              <a:t>Medical: Drug discovery, protein folding (molecules as graphs)</a:t>
            </a:r>
          </a:p>
          <a:p>
            <a:pPr marL="1143000" lvl="1" indent="-457200"/>
            <a:r>
              <a:rPr lang="en-US" dirty="0"/>
              <a:t>Images: Pixels as nodes with neighbors as adjacent pixels</a:t>
            </a:r>
          </a:p>
          <a:p>
            <a:pPr marL="1143000" lvl="1" indent="-457200"/>
            <a:r>
              <a:rPr lang="en-US" dirty="0"/>
              <a:t>NLP: nodes are words, edges are adjacent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Node classification </a:t>
            </a:r>
          </a:p>
          <a:p>
            <a:pPr marL="1143000" lvl="1" indent="-457200"/>
            <a:r>
              <a:rPr lang="en-US" dirty="0"/>
              <a:t>Images: Finding pixels that make up certain objects</a:t>
            </a:r>
          </a:p>
          <a:p>
            <a:pPr marL="1143000" lvl="1" indent="-457200"/>
            <a:r>
              <a:rPr lang="en-US" dirty="0"/>
              <a:t>Databases: genre of movie given shared actors/paper given shared authors, etc.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 prediction </a:t>
            </a:r>
          </a:p>
          <a:p>
            <a:pPr marL="1143000" lvl="1" indent="-457200"/>
            <a:r>
              <a:rPr lang="en-US" dirty="0"/>
              <a:t>Cyber security: which computers shouldn’t be talking to each other?</a:t>
            </a:r>
          </a:p>
          <a:p>
            <a:pPr marL="1143000" lvl="1" indent="-457200"/>
            <a:r>
              <a:rPr lang="en-US" dirty="0"/>
              <a:t>Knowledge Graphs: inference, which edges should exist?</a:t>
            </a:r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90854-104F-B832-9788-5523CFDC7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77"/>
            <a:ext cx="10483326" cy="975070"/>
          </a:xfrm>
        </p:spPr>
        <p:txBody>
          <a:bodyPr/>
          <a:lstStyle/>
          <a:p>
            <a:r>
              <a:rPr lang="en-US" dirty="0"/>
              <a:t>Uses of GNNs</a:t>
            </a:r>
          </a:p>
        </p:txBody>
      </p:sp>
    </p:spTree>
    <p:extLst>
      <p:ext uri="{BB962C8B-B14F-4D97-AF65-F5344CB8AC3E}">
        <p14:creationId xmlns:p14="http://schemas.microsoft.com/office/powerpoint/2010/main" val="2882384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50937-E461-6EA8-B921-C5DF542F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1: Link prediction for cyber 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537E-E0A5-13E4-AEBF-970EC044F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" t="24653" r="53625" b="25037"/>
          <a:stretch/>
        </p:blipFill>
        <p:spPr>
          <a:xfrm>
            <a:off x="3281679" y="1594166"/>
            <a:ext cx="6134777" cy="39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51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0B412-0CA1-7DE9-F0C4-EAA5B3BE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activity as a temporal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ECF6A-1E1A-4D41-3DFD-BBBAEA8CF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2" t="30148" r="43624" b="42667"/>
          <a:stretch/>
        </p:blipFill>
        <p:spPr>
          <a:xfrm>
            <a:off x="1269391" y="2143760"/>
            <a:ext cx="9246818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8D5256-CE8C-922D-FA35-7A708CDD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distributed temporal link predictor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2B330-36D9-7585-75F7-3BCE779EC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2" t="36148" r="44208" b="44370"/>
          <a:stretch/>
        </p:blipFill>
        <p:spPr>
          <a:xfrm>
            <a:off x="118791" y="2179320"/>
            <a:ext cx="11954418" cy="26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3C00E-0216-EE5E-D166-326A5F0A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61617"/>
            <a:ext cx="10483326" cy="975070"/>
          </a:xfrm>
        </p:spPr>
        <p:txBody>
          <a:bodyPr/>
          <a:lstStyle/>
          <a:p>
            <a:r>
              <a:rPr lang="en-US" dirty="0"/>
              <a:t>Case study 2: Node embedding for document recommendation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3D5BB-5968-AFF4-416E-88AD58F1D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8" t="21407" r="43208" b="19852"/>
          <a:stretch/>
        </p:blipFill>
        <p:spPr>
          <a:xfrm>
            <a:off x="3119120" y="1686560"/>
            <a:ext cx="6197600" cy="40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10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1AA0C-F219-20F7-4822-8F7BB01E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build graph of documents that share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EEB5C-9EF5-84C5-E6B5-714D84C5E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9" t="42222" r="48792" b="30074"/>
          <a:stretch/>
        </p:blipFill>
        <p:spPr>
          <a:xfrm>
            <a:off x="426720" y="2636520"/>
            <a:ext cx="5511800" cy="1899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F3BCB-AC35-D36A-9CED-6E8935C89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8" t="42593" r="45833" b="30592"/>
          <a:stretch/>
        </p:blipFill>
        <p:spPr>
          <a:xfrm>
            <a:off x="6385560" y="2636520"/>
            <a:ext cx="5511800" cy="18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42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0267C-B8A7-B8AC-12B8-E7C3A877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to </a:t>
            </a:r>
            <a:r>
              <a:rPr lang="en-US" dirty="0" err="1"/>
              <a:t>unlabled</a:t>
            </a:r>
            <a:r>
              <a:rPr lang="en-US" dirty="0"/>
              <a:t> corpus of COVID-19 research papers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985E4-5D65-BC0D-6280-4B7762540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7" t="38741" r="43124" b="30074"/>
          <a:stretch/>
        </p:blipFill>
        <p:spPr>
          <a:xfrm>
            <a:off x="1183646" y="1966278"/>
            <a:ext cx="9824708" cy="33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CF52C2-0D87-FADB-2A0C-2197F251FF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https://github.com/zazyzaya/CloudGNNIntro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8FA5AA-EB2F-E24D-4711-8133093E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try!</a:t>
            </a:r>
          </a:p>
        </p:txBody>
      </p:sp>
    </p:spTree>
    <p:extLst>
      <p:ext uri="{BB962C8B-B14F-4D97-AF65-F5344CB8AC3E}">
        <p14:creationId xmlns:p14="http://schemas.microsoft.com/office/powerpoint/2010/main" val="261569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11676E-CC88-488E-7F5C-EF987EA9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66" y="129553"/>
            <a:ext cx="10483326" cy="975070"/>
          </a:xfrm>
        </p:spPr>
        <p:txBody>
          <a:bodyPr/>
          <a:lstStyle/>
          <a:p>
            <a:r>
              <a:rPr lang="en-US" dirty="0"/>
              <a:t>Graph Equality (aka isomorphisms)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7C97E4-CF1D-A58D-760C-AC252EA1A78A}"/>
              </a:ext>
            </a:extLst>
          </p:cNvPr>
          <p:cNvSpPr/>
          <p:nvPr/>
        </p:nvSpPr>
        <p:spPr>
          <a:xfrm>
            <a:off x="631347" y="1083382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F59950-26F5-AE57-A366-ABE9ACE9B2CD}"/>
              </a:ext>
            </a:extLst>
          </p:cNvPr>
          <p:cNvSpPr/>
          <p:nvPr/>
        </p:nvSpPr>
        <p:spPr>
          <a:xfrm>
            <a:off x="1792077" y="1083382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5A03C-E7A9-0826-9161-5326102A78CD}"/>
              </a:ext>
            </a:extLst>
          </p:cNvPr>
          <p:cNvSpPr/>
          <p:nvPr/>
        </p:nvSpPr>
        <p:spPr>
          <a:xfrm>
            <a:off x="1216343" y="1721321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2165E0-2AF9-A7CA-8F68-C5AB27DBFC5F}"/>
              </a:ext>
            </a:extLst>
          </p:cNvPr>
          <p:cNvSpPr/>
          <p:nvPr/>
        </p:nvSpPr>
        <p:spPr>
          <a:xfrm>
            <a:off x="1216343" y="2410239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221B1C-3094-1405-315F-E33DAF40FDD8}"/>
              </a:ext>
            </a:extLst>
          </p:cNvPr>
          <p:cNvSpPr/>
          <p:nvPr/>
        </p:nvSpPr>
        <p:spPr>
          <a:xfrm>
            <a:off x="631347" y="3040261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FBF86D-C454-D2ED-0FEA-67A410384253}"/>
              </a:ext>
            </a:extLst>
          </p:cNvPr>
          <p:cNvSpPr/>
          <p:nvPr/>
        </p:nvSpPr>
        <p:spPr>
          <a:xfrm>
            <a:off x="1792077" y="3040261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B0F778-0189-3781-8B7F-4969A8299EEF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967391" y="2753510"/>
            <a:ext cx="306608" cy="3456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4938EC-BB51-5B02-250E-944E9B781CF9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552387" y="2753510"/>
            <a:ext cx="297346" cy="3456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BC9DA-ED5D-E5CD-940C-715BFAC6C453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413193" y="2123488"/>
            <a:ext cx="0" cy="2867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F3808E-7A73-4013-AC9A-74FEE45DABA1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1552387" y="1426653"/>
            <a:ext cx="297346" cy="3535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7AB07C-0075-F16E-6D85-77BE6E7F26C0}"/>
              </a:ext>
            </a:extLst>
          </p:cNvPr>
          <p:cNvCxnSpPr>
            <a:cxnSpLocks/>
            <a:stCxn id="4" idx="5"/>
            <a:endCxn id="6" idx="1"/>
          </p:cNvCxnSpPr>
          <p:nvPr/>
        </p:nvCxnSpPr>
        <p:spPr>
          <a:xfrm>
            <a:off x="967391" y="1426653"/>
            <a:ext cx="306608" cy="3535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C586BAE-7B06-66E6-6F8B-F257BDE4F5C6}"/>
              </a:ext>
            </a:extLst>
          </p:cNvPr>
          <p:cNvSpPr/>
          <p:nvPr/>
        </p:nvSpPr>
        <p:spPr>
          <a:xfrm>
            <a:off x="4115262" y="1296576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39BB53B-9854-6E50-934C-E70620F0E8FC}"/>
              </a:ext>
            </a:extLst>
          </p:cNvPr>
          <p:cNvSpPr/>
          <p:nvPr/>
        </p:nvSpPr>
        <p:spPr>
          <a:xfrm>
            <a:off x="4110283" y="2780652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BCB856-97C3-E788-B620-FA36061307B0}"/>
              </a:ext>
            </a:extLst>
          </p:cNvPr>
          <p:cNvSpPr/>
          <p:nvPr/>
        </p:nvSpPr>
        <p:spPr>
          <a:xfrm>
            <a:off x="4115262" y="2058942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8EEC4C-4ED1-D297-43AD-859094659F51}"/>
              </a:ext>
            </a:extLst>
          </p:cNvPr>
          <p:cNvSpPr/>
          <p:nvPr/>
        </p:nvSpPr>
        <p:spPr>
          <a:xfrm>
            <a:off x="3368594" y="2058942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D443A7-D223-66F9-8D77-A30FA28E92B1}"/>
              </a:ext>
            </a:extLst>
          </p:cNvPr>
          <p:cNvSpPr/>
          <p:nvPr/>
        </p:nvSpPr>
        <p:spPr>
          <a:xfrm>
            <a:off x="3367791" y="1287696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2EE5EB-2827-D3C5-FE69-B80748C31A9B}"/>
              </a:ext>
            </a:extLst>
          </p:cNvPr>
          <p:cNvSpPr/>
          <p:nvPr/>
        </p:nvSpPr>
        <p:spPr>
          <a:xfrm>
            <a:off x="3372770" y="2780652"/>
            <a:ext cx="393700" cy="402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C3F8A1-96D3-C84F-E89E-916802986B0A}"/>
              </a:ext>
            </a:extLst>
          </p:cNvPr>
          <p:cNvCxnSpPr>
            <a:cxnSpLocks/>
            <a:stCxn id="35" idx="0"/>
            <a:endCxn id="36" idx="4"/>
          </p:cNvCxnSpPr>
          <p:nvPr/>
        </p:nvCxnSpPr>
        <p:spPr>
          <a:xfrm flipH="1" flipV="1">
            <a:off x="3564641" y="1689863"/>
            <a:ext cx="803" cy="3690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1AEAE4-F310-CDD1-144C-E6984E929A42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>
            <a:off x="3565444" y="2461109"/>
            <a:ext cx="4176" cy="3195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BEB129-262B-830A-40E2-49DCB5E1A3BD}"/>
              </a:ext>
            </a:extLst>
          </p:cNvPr>
          <p:cNvCxnSpPr>
            <a:cxnSpLocks/>
            <a:stCxn id="34" idx="2"/>
            <a:endCxn id="35" idx="6"/>
          </p:cNvCxnSpPr>
          <p:nvPr/>
        </p:nvCxnSpPr>
        <p:spPr>
          <a:xfrm flipH="1">
            <a:off x="3762294" y="2260026"/>
            <a:ext cx="35296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B56798-CADD-E424-6EB2-5A139CFED8B6}"/>
              </a:ext>
            </a:extLst>
          </p:cNvPr>
          <p:cNvCxnSpPr>
            <a:cxnSpLocks/>
            <a:stCxn id="33" idx="0"/>
            <a:endCxn id="34" idx="4"/>
          </p:cNvCxnSpPr>
          <p:nvPr/>
        </p:nvCxnSpPr>
        <p:spPr>
          <a:xfrm flipV="1">
            <a:off x="4307133" y="2461109"/>
            <a:ext cx="4979" cy="3195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1E42CC7-332C-5BA3-D6D4-AA1309A48407}"/>
              </a:ext>
            </a:extLst>
          </p:cNvPr>
          <p:cNvCxnSpPr>
            <a:cxnSpLocks/>
            <a:stCxn id="32" idx="4"/>
            <a:endCxn id="34" idx="0"/>
          </p:cNvCxnSpPr>
          <p:nvPr/>
        </p:nvCxnSpPr>
        <p:spPr>
          <a:xfrm>
            <a:off x="4312112" y="1698743"/>
            <a:ext cx="0" cy="36019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Equals 93">
            <a:extLst>
              <a:ext uri="{FF2B5EF4-FFF2-40B4-BE49-F238E27FC236}">
                <a16:creationId xmlns:a16="http://schemas.microsoft.com/office/drawing/2014/main" id="{D8244B9D-057D-1FE9-4FC0-099EEF116917}"/>
              </a:ext>
            </a:extLst>
          </p:cNvPr>
          <p:cNvSpPr/>
          <p:nvPr/>
        </p:nvSpPr>
        <p:spPr>
          <a:xfrm>
            <a:off x="2240810" y="2005957"/>
            <a:ext cx="834024" cy="579967"/>
          </a:xfrm>
          <a:prstGeom prst="mathEqual">
            <a:avLst>
              <a:gd name="adj1" fmla="val 11841"/>
              <a:gd name="adj2" fmla="val 1905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34332F3-68BD-9549-846E-6042BEBB3CAB}"/>
              </a:ext>
            </a:extLst>
          </p:cNvPr>
          <p:cNvSpPr txBox="1"/>
          <p:nvPr/>
        </p:nvSpPr>
        <p:spPr>
          <a:xfrm>
            <a:off x="2482133" y="1660794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8B50332-9ED0-2D15-8137-AF1BC4C25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47" t="43256" r="37439" b="26173"/>
          <a:stretch/>
        </p:blipFill>
        <p:spPr>
          <a:xfrm>
            <a:off x="1032332" y="3753945"/>
            <a:ext cx="3602358" cy="2645665"/>
          </a:xfrm>
          <a:prstGeom prst="rect">
            <a:avLst/>
          </a:prstGeom>
        </p:spPr>
      </p:pic>
      <p:sp>
        <p:nvSpPr>
          <p:cNvPr id="98" name="Content Placeholder 9">
            <a:extLst>
              <a:ext uri="{FF2B5EF4-FFF2-40B4-BE49-F238E27FC236}">
                <a16:creationId xmlns:a16="http://schemas.microsoft.com/office/drawing/2014/main" id="{5B96ED9A-0560-800A-F2C5-A80CBC73D1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777264"/>
            <a:ext cx="5257800" cy="3116118"/>
          </a:xfrm>
        </p:spPr>
        <p:txBody>
          <a:bodyPr/>
          <a:lstStyle/>
          <a:p>
            <a:r>
              <a:rPr lang="en-US" dirty="0"/>
              <a:t>Graph G=H </a:t>
            </a:r>
            <a:r>
              <a:rPr lang="en-US" dirty="0" err="1"/>
              <a:t>iff</a:t>
            </a:r>
            <a:r>
              <a:rPr lang="en-US" dirty="0"/>
              <a:t> </a:t>
            </a:r>
          </a:p>
          <a:p>
            <a:r>
              <a:rPr lang="en-US" dirty="0"/>
              <a:t>For all edges (</a:t>
            </a:r>
            <a:r>
              <a:rPr lang="en-US" dirty="0" err="1"/>
              <a:t>u,v</a:t>
            </a:r>
            <a:r>
              <a:rPr lang="en-US" dirty="0"/>
              <a:t>) in G </a:t>
            </a:r>
          </a:p>
          <a:p>
            <a:r>
              <a:rPr lang="en-US" dirty="0"/>
              <a:t>There exists (f(u), f(v)) in H</a:t>
            </a:r>
          </a:p>
          <a:p>
            <a:endParaRPr lang="en-US" dirty="0"/>
          </a:p>
          <a:p>
            <a:r>
              <a:rPr lang="en-US" dirty="0"/>
              <a:t>Very hard (NP-hard?) to find solutions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359BD0-C2EF-B6CC-1987-D12FECBA0FAD}"/>
              </a:ext>
            </a:extLst>
          </p:cNvPr>
          <p:cNvSpPr txBox="1"/>
          <p:nvPr/>
        </p:nvSpPr>
        <p:spPr>
          <a:xfrm>
            <a:off x="631347" y="6454468"/>
            <a:ext cx="906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Img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src</a:t>
            </a:r>
            <a:r>
              <a:rPr lang="en-US" sz="1200" dirty="0">
                <a:solidFill>
                  <a:schemeClr val="bg1"/>
                </a:solidFill>
              </a:rPr>
              <a:t>: https://en.wikipedia.org/wiki/Graph_isomorphism</a:t>
            </a:r>
          </a:p>
        </p:txBody>
      </p:sp>
    </p:spTree>
    <p:extLst>
      <p:ext uri="{BB962C8B-B14F-4D97-AF65-F5344CB8AC3E}">
        <p14:creationId xmlns:p14="http://schemas.microsoft.com/office/powerpoint/2010/main" val="42786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4C2184-BDA9-7850-52A2-E9B3597923A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519642"/>
          </a:xfrm>
        </p:spPr>
        <p:txBody>
          <a:bodyPr/>
          <a:lstStyle/>
          <a:p>
            <a:r>
              <a:rPr lang="en-US" dirty="0" err="1"/>
              <a:t>Weisfeiler</a:t>
            </a:r>
            <a:r>
              <a:rPr lang="en-US" dirty="0"/>
              <a:t>-Lehman Isomorphism Test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187AFF-5EA0-E358-9B5B-5EE38B85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Inequality</a:t>
            </a:r>
          </a:p>
        </p:txBody>
      </p:sp>
      <p:pic>
        <p:nvPicPr>
          <p:cNvPr id="2050" name="Picture 2" descr="Two isomorphic graphs are shown.">
            <a:extLst>
              <a:ext uri="{FF2B5EF4-FFF2-40B4-BE49-F238E27FC236}">
                <a16:creationId xmlns:a16="http://schemas.microsoft.com/office/drawing/2014/main" id="{03AA5A09-DAE0-3FE1-E44E-5844294E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1" y="2513276"/>
            <a:ext cx="5050366" cy="28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itialization: $C\_{0,n} = 1$ for all nodes $n$">
            <a:extLst>
              <a:ext uri="{FF2B5EF4-FFF2-40B4-BE49-F238E27FC236}">
                <a16:creationId xmlns:a16="http://schemas.microsoft.com/office/drawing/2014/main" id="{4E19163A-396F-F4CF-F27C-34DDE795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833" y="2340313"/>
            <a:ext cx="5604932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77454-38DE-2E68-7C2D-1D317B02E9EF}"/>
              </a:ext>
            </a:extLst>
          </p:cNvPr>
          <p:cNvSpPr txBox="1"/>
          <p:nvPr/>
        </p:nvSpPr>
        <p:spPr>
          <a:xfrm>
            <a:off x="631347" y="6454468"/>
            <a:ext cx="906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Images for all WL slides: https://davidbieber.com/post/2019-05-10-weisfeiler-lehman-isomorphism-test/</a:t>
            </a:r>
          </a:p>
        </p:txBody>
      </p:sp>
    </p:spTree>
    <p:extLst>
      <p:ext uri="{BB962C8B-B14F-4D97-AF65-F5344CB8AC3E}">
        <p14:creationId xmlns:p14="http://schemas.microsoft.com/office/powerpoint/2010/main" val="304416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D9D78-8E39-464E-B01D-5F4F02F0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177984"/>
            <a:ext cx="10483326" cy="975070"/>
          </a:xfrm>
        </p:spPr>
        <p:txBody>
          <a:bodyPr/>
          <a:lstStyle/>
          <a:p>
            <a:r>
              <a:rPr lang="en-US" dirty="0"/>
              <a:t>WL-Isomorphism Test (cont’d)</a:t>
            </a:r>
          </a:p>
        </p:txBody>
      </p:sp>
      <p:pic>
        <p:nvPicPr>
          <p:cNvPr id="4" name="Picture 4" descr="Initialization: $C\_{0,n} = 1$ for all nodes $n$">
            <a:extLst>
              <a:ext uri="{FF2B5EF4-FFF2-40B4-BE49-F238E27FC236}">
                <a16:creationId xmlns:a16="http://schemas.microsoft.com/office/drawing/2014/main" id="{3E032578-970A-BFAE-AECB-CA7AD4D3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" y="1582475"/>
            <a:ext cx="6108699" cy="34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D9D78-8E39-464E-B01D-5F4F02F0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177984"/>
            <a:ext cx="10483326" cy="975070"/>
          </a:xfrm>
        </p:spPr>
        <p:txBody>
          <a:bodyPr/>
          <a:lstStyle/>
          <a:p>
            <a:r>
              <a:rPr lang="en-US" dirty="0"/>
              <a:t>WL-Isomorphism Test (cont’d)</a:t>
            </a:r>
          </a:p>
        </p:txBody>
      </p:sp>
      <p:pic>
        <p:nvPicPr>
          <p:cNvPr id="4098" name="Picture 2" descr="Iteration 1, Step 2: $L\_{1,n}$">
            <a:extLst>
              <a:ext uri="{FF2B5EF4-FFF2-40B4-BE49-F238E27FC236}">
                <a16:creationId xmlns:a16="http://schemas.microsoft.com/office/drawing/2014/main" id="{AA96DB55-36BA-B52C-6088-26E71F8B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663" y="1582474"/>
            <a:ext cx="6108700" cy="34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nitialization: $C\_{0,n} = 1$ for all nodes $n$">
            <a:extLst>
              <a:ext uri="{FF2B5EF4-FFF2-40B4-BE49-F238E27FC236}">
                <a16:creationId xmlns:a16="http://schemas.microsoft.com/office/drawing/2014/main" id="{3E032578-970A-BFAE-AECB-CA7AD4D38E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" y="1582475"/>
            <a:ext cx="6108699" cy="34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6BDF44-C349-3BD8-AD3E-366CD8014CE3}"/>
              </a:ext>
            </a:extLst>
          </p:cNvPr>
          <p:cNvSpPr/>
          <p:nvPr/>
        </p:nvSpPr>
        <p:spPr>
          <a:xfrm>
            <a:off x="1236133" y="2175933"/>
            <a:ext cx="173567" cy="203200"/>
          </a:xfrm>
          <a:prstGeom prst="ellipse">
            <a:avLst/>
          </a:prstGeom>
          <a:solidFill>
            <a:srgbClr val="F9CB9C"/>
          </a:solidFill>
          <a:ln>
            <a:solidFill>
              <a:srgbClr val="F9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2B3B46-3F61-06F3-3A0B-2CA1BE6D7622}"/>
              </a:ext>
            </a:extLst>
          </p:cNvPr>
          <p:cNvSpPr/>
          <p:nvPr/>
        </p:nvSpPr>
        <p:spPr>
          <a:xfrm>
            <a:off x="1236133" y="2175933"/>
            <a:ext cx="173567" cy="203200"/>
          </a:xfrm>
          <a:prstGeom prst="ellipse">
            <a:avLst/>
          </a:prstGeom>
          <a:solidFill>
            <a:srgbClr val="F9CB9C"/>
          </a:solidFill>
          <a:ln>
            <a:solidFill>
              <a:srgbClr val="F9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B0BF3B-9122-254D-2CE5-F689844F7E9E}"/>
              </a:ext>
            </a:extLst>
          </p:cNvPr>
          <p:cNvSpPr/>
          <p:nvPr/>
        </p:nvSpPr>
        <p:spPr>
          <a:xfrm>
            <a:off x="1236132" y="2175933"/>
            <a:ext cx="173567" cy="203200"/>
          </a:xfrm>
          <a:prstGeom prst="ellipse">
            <a:avLst/>
          </a:prstGeom>
          <a:solidFill>
            <a:srgbClr val="F9CB9C"/>
          </a:solidFill>
          <a:ln>
            <a:solidFill>
              <a:srgbClr val="F9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4BF22-CF77-85F6-A5B0-163AD7F2CABA}"/>
              </a:ext>
            </a:extLst>
          </p:cNvPr>
          <p:cNvSpPr/>
          <p:nvPr/>
        </p:nvSpPr>
        <p:spPr>
          <a:xfrm>
            <a:off x="1996440" y="3600450"/>
            <a:ext cx="198120" cy="179070"/>
          </a:xfrm>
          <a:prstGeom prst="ellipse">
            <a:avLst/>
          </a:prstGeom>
          <a:solidFill>
            <a:srgbClr val="A2C4C9"/>
          </a:solidFill>
          <a:ln>
            <a:solidFill>
              <a:srgbClr val="A2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D81B13-9B68-E7D8-021A-2974F902B8EF}"/>
              </a:ext>
            </a:extLst>
          </p:cNvPr>
          <p:cNvSpPr/>
          <p:nvPr/>
        </p:nvSpPr>
        <p:spPr>
          <a:xfrm>
            <a:off x="1996440" y="3600450"/>
            <a:ext cx="198120" cy="179070"/>
          </a:xfrm>
          <a:prstGeom prst="ellipse">
            <a:avLst/>
          </a:prstGeom>
          <a:solidFill>
            <a:srgbClr val="A2C4C9"/>
          </a:solidFill>
          <a:ln>
            <a:solidFill>
              <a:srgbClr val="A2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369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4 L -0.0345 0.07685 C -0.04231 0.09282 -0.04661 0.11666 -0.04661 0.14213 C -0.04661 0.17106 -0.04231 0.19398 -0.0345 0.20995 L 0.00013 0.28726 " pathEditMode="relative" rAng="540000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43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6511 0.069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34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0.00013 0.138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6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06589 0.063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31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0286 -0.1326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66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6277 0.0736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uiExpand="1" build="allAtOnce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D9D78-8E39-464E-B01D-5F4F02F0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177984"/>
            <a:ext cx="10483326" cy="975070"/>
          </a:xfrm>
        </p:spPr>
        <p:txBody>
          <a:bodyPr/>
          <a:lstStyle/>
          <a:p>
            <a:r>
              <a:rPr lang="en-US" dirty="0"/>
              <a:t>WL-Isomorphism Test (cont’d)</a:t>
            </a:r>
          </a:p>
        </p:txBody>
      </p:sp>
      <p:pic>
        <p:nvPicPr>
          <p:cNvPr id="2" name="Picture 2" descr="Iteration 1, Step 2: $L\_{1,n}$">
            <a:extLst>
              <a:ext uri="{FF2B5EF4-FFF2-40B4-BE49-F238E27FC236}">
                <a16:creationId xmlns:a16="http://schemas.microsoft.com/office/drawing/2014/main" id="{64B92FB7-7197-9EE0-7287-C5D59C11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3" y="1582474"/>
            <a:ext cx="6108700" cy="34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teration 1, Step 3: $C\_{1,n}$">
            <a:extLst>
              <a:ext uri="{FF2B5EF4-FFF2-40B4-BE49-F238E27FC236}">
                <a16:creationId xmlns:a16="http://schemas.microsoft.com/office/drawing/2014/main" id="{9D9D646F-CB1A-1258-122B-E471F431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412" y="1465212"/>
            <a:ext cx="6317165" cy="35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8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D9D78-8E39-464E-B01D-5F4F02F0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177984"/>
            <a:ext cx="10483326" cy="975070"/>
          </a:xfrm>
        </p:spPr>
        <p:txBody>
          <a:bodyPr/>
          <a:lstStyle/>
          <a:p>
            <a:r>
              <a:rPr lang="en-US" dirty="0"/>
              <a:t>WL-Isomorphism Test (cont’d)</a:t>
            </a:r>
          </a:p>
        </p:txBody>
      </p:sp>
      <p:pic>
        <p:nvPicPr>
          <p:cNvPr id="5122" name="Picture 2" descr="Iteration 1, Step 3: $C\_{1,n}$">
            <a:extLst>
              <a:ext uri="{FF2B5EF4-FFF2-40B4-BE49-F238E27FC236}">
                <a16:creationId xmlns:a16="http://schemas.microsoft.com/office/drawing/2014/main" id="{9D9D646F-CB1A-1258-122B-E471F431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53" y="1153054"/>
            <a:ext cx="3874534" cy="21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teration 2, Step 2: $L\_{2,n}$">
            <a:extLst>
              <a:ext uri="{FF2B5EF4-FFF2-40B4-BE49-F238E27FC236}">
                <a16:creationId xmlns:a16="http://schemas.microsoft.com/office/drawing/2014/main" id="{FC5A3E28-8BAF-C752-64F3-0A305ECE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87" y="989621"/>
            <a:ext cx="4128534" cy="23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teration 2, Step 3: $C\_{2,n}$">
            <a:extLst>
              <a:ext uri="{FF2B5EF4-FFF2-40B4-BE49-F238E27FC236}">
                <a16:creationId xmlns:a16="http://schemas.microsoft.com/office/drawing/2014/main" id="{AE465A2A-1793-B891-1A4B-8509930FC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53" y="3332480"/>
            <a:ext cx="3874534" cy="21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teration 3, Step 2: $L\_{3,n}$">
            <a:extLst>
              <a:ext uri="{FF2B5EF4-FFF2-40B4-BE49-F238E27FC236}">
                <a16:creationId xmlns:a16="http://schemas.microsoft.com/office/drawing/2014/main" id="{FB7A0315-05F9-7B10-FB6A-BF7818C5E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87" y="3311921"/>
            <a:ext cx="3874534" cy="21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D9D78-8E39-464E-B01D-5F4F02F0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177984"/>
            <a:ext cx="10483326" cy="975070"/>
          </a:xfrm>
        </p:spPr>
        <p:txBody>
          <a:bodyPr/>
          <a:lstStyle/>
          <a:p>
            <a:r>
              <a:rPr lang="en-US" dirty="0"/>
              <a:t>WL-Isomorphism Test (cont’d)</a:t>
            </a:r>
          </a:p>
        </p:txBody>
      </p:sp>
      <p:pic>
        <p:nvPicPr>
          <p:cNvPr id="7170" name="Picture 2" descr="Iteration 3, Step 3: $C\_{3,n}$">
            <a:extLst>
              <a:ext uri="{FF2B5EF4-FFF2-40B4-BE49-F238E27FC236}">
                <a16:creationId xmlns:a16="http://schemas.microsoft.com/office/drawing/2014/main" id="{F6CD6B4A-9FA8-AD3C-1950-C0C9D7A7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97" y="1010814"/>
            <a:ext cx="72136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D87C98-7F13-E967-82D4-BB0EFA03B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760153"/>
              </p:ext>
            </p:extLst>
          </p:nvPr>
        </p:nvGraphicFramePr>
        <p:xfrm>
          <a:off x="3093720" y="5144346"/>
          <a:ext cx="63398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2545424144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36857124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082754224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63992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6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7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719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758</Words>
  <Application>Microsoft Office PowerPoint</Application>
  <PresentationFormat>Widescreen</PresentationFormat>
  <Paragraphs>190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Office Theme</vt:lpstr>
      <vt:lpstr>2_Office Theme</vt:lpstr>
      <vt:lpstr>1_Office Theme</vt:lpstr>
      <vt:lpstr>Graph Neural Networks</vt:lpstr>
      <vt:lpstr>(Almost) Everything is a Graph</vt:lpstr>
      <vt:lpstr>Graph Equality (aka isomorphisms)</vt:lpstr>
      <vt:lpstr>Graph Inequality</vt:lpstr>
      <vt:lpstr>WL-Isomorphism Test (cont’d)</vt:lpstr>
      <vt:lpstr>WL-Isomorphism Test (cont’d)</vt:lpstr>
      <vt:lpstr>WL-Isomorphism Test (cont’d)</vt:lpstr>
      <vt:lpstr>WL-Isomorphism Test (cont’d)</vt:lpstr>
      <vt:lpstr>WL-Isomorphism Test (cont’d)</vt:lpstr>
      <vt:lpstr>WL-Isomorphism Exercise</vt:lpstr>
      <vt:lpstr>Solution</vt:lpstr>
      <vt:lpstr>Wait, what does this have to do with GNNs?</vt:lpstr>
      <vt:lpstr>Message Passing Neural Networks </vt:lpstr>
      <vt:lpstr>Example</vt:lpstr>
      <vt:lpstr>Example</vt:lpstr>
      <vt:lpstr>Example</vt:lpstr>
      <vt:lpstr>Example</vt:lpstr>
      <vt:lpstr>Some popular GNNs</vt:lpstr>
      <vt:lpstr>Graph Convolutional Networks (GCN)</vt:lpstr>
      <vt:lpstr>Graph Attention Networks (GAT)</vt:lpstr>
      <vt:lpstr>Graph Isomorphism Networks (GIN)</vt:lpstr>
      <vt:lpstr>Uses of GNNs</vt:lpstr>
      <vt:lpstr>Case study 1: Link prediction for cyber security</vt:lpstr>
      <vt:lpstr>Network activity as a temporal graph</vt:lpstr>
      <vt:lpstr>Solution: distributed temporal link predictor</vt:lpstr>
      <vt:lpstr>Case study 2: Node embedding for document recommendation</vt:lpstr>
      <vt:lpstr>Solution: build graph of documents that share words</vt:lpstr>
      <vt:lpstr>Applied to unlabled corpus of COVID-19 research papers </vt:lpstr>
      <vt:lpstr>Your turn to try!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iking5</cp:lastModifiedBy>
  <cp:revision>49</cp:revision>
  <dcterms:created xsi:type="dcterms:W3CDTF">2020-03-10T16:22:03Z</dcterms:created>
  <dcterms:modified xsi:type="dcterms:W3CDTF">2023-03-24T19:32:43Z</dcterms:modified>
</cp:coreProperties>
</file>